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1" r:id="rId2"/>
    <p:sldId id="347" r:id="rId3"/>
    <p:sldId id="260" r:id="rId4"/>
    <p:sldId id="268" r:id="rId5"/>
    <p:sldId id="257" r:id="rId6"/>
    <p:sldId id="259" r:id="rId7"/>
    <p:sldId id="274" r:id="rId8"/>
    <p:sldId id="275" r:id="rId9"/>
    <p:sldId id="276" r:id="rId10"/>
    <p:sldId id="269" r:id="rId11"/>
    <p:sldId id="264" r:id="rId12"/>
    <p:sldId id="262" r:id="rId13"/>
    <p:sldId id="277" r:id="rId14"/>
    <p:sldId id="278" r:id="rId15"/>
    <p:sldId id="279" r:id="rId16"/>
    <p:sldId id="283" r:id="rId17"/>
    <p:sldId id="292" r:id="rId18"/>
    <p:sldId id="293" r:id="rId19"/>
    <p:sldId id="285" r:id="rId20"/>
    <p:sldId id="297" r:id="rId21"/>
    <p:sldId id="294" r:id="rId22"/>
    <p:sldId id="295" r:id="rId23"/>
    <p:sldId id="298" r:id="rId24"/>
    <p:sldId id="299" r:id="rId25"/>
    <p:sldId id="343" r:id="rId26"/>
    <p:sldId id="344" r:id="rId27"/>
    <p:sldId id="296" r:id="rId28"/>
    <p:sldId id="304" r:id="rId29"/>
    <p:sldId id="305" r:id="rId30"/>
    <p:sldId id="313" r:id="rId31"/>
    <p:sldId id="314" r:id="rId32"/>
    <p:sldId id="315" r:id="rId33"/>
    <p:sldId id="316" r:id="rId34"/>
    <p:sldId id="306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45" r:id="rId44"/>
    <p:sldId id="332" r:id="rId45"/>
    <p:sldId id="340" r:id="rId46"/>
    <p:sldId id="341" r:id="rId47"/>
    <p:sldId id="342" r:id="rId48"/>
    <p:sldId id="333" r:id="rId49"/>
    <p:sldId id="34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B0"/>
    <a:srgbClr val="3EA2DE"/>
    <a:srgbClr val="008EF8"/>
    <a:srgbClr val="CC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/>
    <p:restoredTop sz="94741"/>
  </p:normalViewPr>
  <p:slideViewPr>
    <p:cSldViewPr snapToGrid="0" snapToObjects="1">
      <p:cViewPr>
        <p:scale>
          <a:sx n="103" d="100"/>
          <a:sy n="103" d="100"/>
        </p:scale>
        <p:origin x="8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5519E-14A3-4006-836A-1BFF2E3E337E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FC029-AF27-40C5-B003-BDF51B02FA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961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A5DF0-AC7E-C143-80B2-138EBC26FAB1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6E447-C28B-1040-B145-91AEE60BD2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07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875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6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09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313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119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6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1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240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590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89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这里需要一个动画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560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019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456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7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7735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24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47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479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711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356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0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691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615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247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73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80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20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049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158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356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522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4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695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373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在数学和英语考试中获得的排名之间存在很强的关系。也就是说，在数学考试中的排名越高，在英语考试中的排名也越高。反之亦然。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54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7548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154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导致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B——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体温越高，温度计读数越高。一般来说，呼叫订单数越高，完成订单数越高。</a:t>
            </a:r>
            <a:endParaRPr lang="en-US" altLang="zh-CN" sz="12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导致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A——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类似地。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是拼车完单数，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是拼车折扣率，折扣率越高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拼车越贵，完单数越低</a:t>
            </a:r>
            <a:endParaRPr lang="en-US" altLang="zh-CN" sz="12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C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导致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和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B——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当冰淇淋销量增加时，溺水死亡数增高。因此冰淇淋销量增加导致溺水死亡。实际上，冰淇淋销量增加往往是在夏天，夏天天气炎热，游泳人数变多，溺水死亡人数变高。类似的例子，元旦当天，拼车折扣特别高，拼车完单量非常高</a:t>
            </a:r>
            <a:endParaRPr lang="en-US" altLang="zh-CN" sz="12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和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互为因果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喜欢骑车的人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BMI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指数低。骑车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-&gt;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降低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BMI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指数，</a:t>
            </a:r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BMI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指数低的人更喜欢骑车</a:t>
            </a:r>
            <a:endParaRPr lang="en-US" altLang="zh-CN" sz="12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小样本引起的巧合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355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939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906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9562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96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37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67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616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6E447-C28B-1040-B145-91AEE60BD2D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7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1" y="-10160"/>
            <a:ext cx="12210062" cy="686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27" y="255946"/>
            <a:ext cx="1126818" cy="95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19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575982" y="899770"/>
            <a:ext cx="45719" cy="251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1" y="-10160"/>
            <a:ext cx="12210062" cy="686816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 flipH="1">
            <a:off x="575982" y="899770"/>
            <a:ext cx="45719" cy="251113"/>
          </a:xfrm>
          <a:prstGeom prst="rect">
            <a:avLst/>
          </a:prstGeom>
          <a:solidFill>
            <a:srgbClr val="00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27" y="255946"/>
            <a:ext cx="1126818" cy="95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1" y="-10160"/>
            <a:ext cx="12210062" cy="6868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27" y="255946"/>
            <a:ext cx="1126818" cy="95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1CFFB-D1E2-8646-BE01-8D4E1ED5B814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AFB92-3105-B240-8E55-95227B7CA57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927" y="255946"/>
            <a:ext cx="1126818" cy="9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9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7" Type="http://schemas.openxmlformats.org/officeDocument/2006/relationships/image" Target="../media/image4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5" Type="http://schemas.openxmlformats.org/officeDocument/2006/relationships/image" Target="../media/image51.tiff"/><Relationship Id="rId6" Type="http://schemas.openxmlformats.org/officeDocument/2006/relationships/image" Target="../media/image5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tiff"/><Relationship Id="rId5" Type="http://schemas.openxmlformats.org/officeDocument/2006/relationships/image" Target="../media/image57.tiff"/><Relationship Id="rId6" Type="http://schemas.openxmlformats.org/officeDocument/2006/relationships/image" Target="../media/image58.tiff"/><Relationship Id="rId7" Type="http://schemas.openxmlformats.org/officeDocument/2006/relationships/image" Target="../media/image5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tiff"/><Relationship Id="rId5" Type="http://schemas.openxmlformats.org/officeDocument/2006/relationships/image" Target="../media/image65.tiff"/><Relationship Id="rId6" Type="http://schemas.openxmlformats.org/officeDocument/2006/relationships/image" Target="../media/image66.tiff"/><Relationship Id="rId7" Type="http://schemas.openxmlformats.org/officeDocument/2006/relationships/image" Target="../media/image6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1.tiff"/><Relationship Id="rId5" Type="http://schemas.openxmlformats.org/officeDocument/2006/relationships/image" Target="../media/image7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3.tiff"/><Relationship Id="rId5" Type="http://schemas.openxmlformats.org/officeDocument/2006/relationships/image" Target="../media/image74.tiff"/><Relationship Id="rId6" Type="http://schemas.openxmlformats.org/officeDocument/2006/relationships/image" Target="../media/image75.tiff"/><Relationship Id="rId7" Type="http://schemas.openxmlformats.org/officeDocument/2006/relationships/image" Target="../media/image7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7.tiff"/><Relationship Id="rId5" Type="http://schemas.openxmlformats.org/officeDocument/2006/relationships/image" Target="../media/image7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png"/><Relationship Id="rId5" Type="http://schemas.openxmlformats.org/officeDocument/2006/relationships/image" Target="../media/image80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png"/><Relationship Id="rId5" Type="http://schemas.openxmlformats.org/officeDocument/2006/relationships/image" Target="../media/image73.tiff"/><Relationship Id="rId6" Type="http://schemas.openxmlformats.org/officeDocument/2006/relationships/image" Target="../media/image7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2.tiff"/><Relationship Id="rId5" Type="http://schemas.openxmlformats.org/officeDocument/2006/relationships/image" Target="../media/image83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7.tiff"/><Relationship Id="rId5" Type="http://schemas.openxmlformats.org/officeDocument/2006/relationships/image" Target="../media/image8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人工智能在 滴滴场景中的应用"/>
          <p:cNvSpPr>
            <a:spLocks noGrp="1"/>
          </p:cNvSpPr>
          <p:nvPr/>
        </p:nvSpPr>
        <p:spPr>
          <a:xfrm>
            <a:off x="929229" y="2140623"/>
            <a:ext cx="8139819" cy="98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b">
            <a:normAutofit fontScale="70000" lnSpcReduction="20000"/>
          </a:bodyPr>
          <a:lstStyle>
            <a:lvl1pPr marL="293914" marR="0" indent="-293914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pPr marL="0" indent="0" algn="l">
              <a:spcBef>
                <a:spcPts val="0"/>
              </a:spcBef>
              <a:buSzTx/>
              <a:buFontTx/>
              <a:buNone/>
              <a:defRPr sz="5000" spc="0">
                <a:solidFill>
                  <a:srgbClr val="424242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en-US" dirty="0" smtClean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</a:t>
            </a:r>
            <a:r>
              <a:rPr lang="zh-CN" altLang="en-US" dirty="0" smtClean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en-US" altLang="zh-CN" dirty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en-US" altLang="zh-CN" sz="5400" dirty="0" smtClean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5400" dirty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探索性数据分析</a:t>
            </a:r>
            <a:endParaRPr dirty="0">
              <a:solidFill>
                <a:srgbClr val="0069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IDI CHUXING  / 10.08 - 10.14…"/>
          <p:cNvSpPr>
            <a:spLocks noGrp="1"/>
          </p:cNvSpPr>
          <p:nvPr/>
        </p:nvSpPr>
        <p:spPr>
          <a:xfrm>
            <a:off x="929230" y="3465397"/>
            <a:ext cx="2124171" cy="3241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50800" tIns="50800" rIns="50800" bIns="50800">
            <a:spAutoFit/>
          </a:bodyPr>
          <a:lstStyle>
            <a:lvl1pPr marL="293914" marR="0" indent="-293914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pPr marL="0" indent="0" algn="l">
              <a:spcBef>
                <a:spcPts val="0"/>
              </a:spcBef>
              <a:buSzTx/>
              <a:buFontTx/>
              <a:buNone/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zh-CN" altLang="en-US" dirty="0" smtClean="0">
                <a:solidFill>
                  <a:srgbClr val="3EA2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数据科学部</a:t>
            </a:r>
            <a:r>
              <a:rPr dirty="0" smtClean="0">
                <a:solidFill>
                  <a:srgbClr val="3EA2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solidFill>
                  <a:srgbClr val="3EA2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马晨晨</a:t>
            </a:r>
            <a:endParaRPr dirty="0">
              <a:solidFill>
                <a:srgbClr val="3EA2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缺失值处理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51648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填充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df.fillna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用值填充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单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一值填充（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0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、均值、中位数）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利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用字典，对不同列用不同值填充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Method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填充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前向填充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空值前面的非空值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后向填充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空值后面的非空值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删除：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df.dropna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，可指定按行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/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列删除含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NaN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数据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06" y="1648533"/>
            <a:ext cx="4036300" cy="2654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258" y="4373747"/>
            <a:ext cx="3855995" cy="24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PTER 1"/>
          <p:cNvSpPr>
            <a:spLocks noGrp="1"/>
          </p:cNvSpPr>
          <p:nvPr/>
        </p:nvSpPr>
        <p:spPr>
          <a:xfrm>
            <a:off x="4151765" y="2899457"/>
            <a:ext cx="105960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45719" rIns="45719" anchor="ctr">
            <a:normAutofit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70" baseline="0">
                <a:ln>
                  <a:noFill/>
                </a:ln>
                <a:solidFill>
                  <a:schemeClr val="accent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r>
              <a:rPr dirty="0">
                <a:solidFill>
                  <a:srgbClr val="3EA2DE"/>
                </a:solidFill>
              </a:rPr>
              <a:t>CHAPTER </a:t>
            </a:r>
            <a:r>
              <a:rPr lang="en-US" altLang="zh-CN" dirty="0" smtClean="0">
                <a:solidFill>
                  <a:srgbClr val="3EA2DE"/>
                </a:solidFill>
              </a:rPr>
              <a:t>2</a:t>
            </a:r>
            <a:endParaRPr dirty="0">
              <a:solidFill>
                <a:srgbClr val="3EA2DE"/>
              </a:solidFill>
            </a:endParaRPr>
          </a:p>
        </p:txBody>
      </p:sp>
      <p:sp>
        <p:nvSpPr>
          <p:cNvPr id="8" name="人工智能章节"/>
          <p:cNvSpPr>
            <a:spLocks noGrp="1"/>
          </p:cNvSpPr>
          <p:nvPr/>
        </p:nvSpPr>
        <p:spPr>
          <a:xfrm>
            <a:off x="2176918" y="2828564"/>
            <a:ext cx="7549988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r>
              <a:rPr lang="zh-CN" altLang="en-US" dirty="0" smtClean="0">
                <a:solidFill>
                  <a:srgbClr val="0069B0"/>
                </a:solidFill>
              </a:rPr>
              <a:t>第二</a:t>
            </a:r>
            <a:r>
              <a:rPr dirty="0" smtClean="0">
                <a:solidFill>
                  <a:srgbClr val="0069B0"/>
                </a:solidFill>
              </a:rPr>
              <a:t>章节</a:t>
            </a:r>
            <a:r>
              <a:rPr lang="zh-CN" altLang="en-US" dirty="0" smtClean="0">
                <a:solidFill>
                  <a:srgbClr val="0069B0"/>
                </a:solidFill>
              </a:rPr>
              <a:t> </a:t>
            </a:r>
            <a:r>
              <a:rPr kumimoji="1" lang="zh-CN" altLang="en-US" dirty="0" smtClean="0">
                <a:solidFill>
                  <a:srgbClr val="0069B0"/>
                </a:solidFill>
                <a:latin typeface="+mn-ea"/>
              </a:rPr>
              <a:t>探查</a:t>
            </a:r>
            <a:r>
              <a:rPr kumimoji="1" lang="zh-CN" altLang="en-US" dirty="0">
                <a:solidFill>
                  <a:srgbClr val="0069B0"/>
                </a:solidFill>
                <a:latin typeface="+mn-ea"/>
              </a:rPr>
              <a:t>数据的基础分布情况</a:t>
            </a:r>
            <a:endParaRPr dirty="0">
              <a:solidFill>
                <a:srgbClr val="0069B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整合&amp;多元化"/>
          <p:cNvSpPr/>
          <p:nvPr/>
        </p:nvSpPr>
        <p:spPr>
          <a:xfrm>
            <a:off x="4603998" y="2813512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连续变量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9" name="技术驱动&amp;创新"/>
          <p:cNvSpPr/>
          <p:nvPr/>
        </p:nvSpPr>
        <p:spPr>
          <a:xfrm>
            <a:off x="4603998" y="4163291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>
                <a:solidFill>
                  <a:srgbClr val="0069B0"/>
                </a:solidFill>
                <a:latin typeface="+mn-ea"/>
              </a:rPr>
              <a:t>时间序列数据</a:t>
            </a:r>
            <a:endParaRPr dirty="0">
              <a:solidFill>
                <a:srgbClr val="0069B0"/>
              </a:solidFill>
            </a:endParaRPr>
          </a:p>
        </p:txBody>
      </p:sp>
      <p:sp>
        <p:nvSpPr>
          <p:cNvPr id="23" name="圆形"/>
          <p:cNvSpPr/>
          <p:nvPr/>
        </p:nvSpPr>
        <p:spPr>
          <a:xfrm>
            <a:off x="3930808" y="1696269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4" name="01"/>
          <p:cNvSpPr/>
          <p:nvPr/>
        </p:nvSpPr>
        <p:spPr>
          <a:xfrm>
            <a:off x="3818412" y="1683984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5" name="圆形"/>
          <p:cNvSpPr/>
          <p:nvPr/>
        </p:nvSpPr>
        <p:spPr>
          <a:xfrm>
            <a:off x="3936952" y="2994646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6" name="02"/>
          <p:cNvSpPr/>
          <p:nvPr/>
        </p:nvSpPr>
        <p:spPr>
          <a:xfrm>
            <a:off x="4003720" y="2978968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圆形"/>
          <p:cNvSpPr/>
          <p:nvPr/>
        </p:nvSpPr>
        <p:spPr>
          <a:xfrm>
            <a:off x="3916060" y="4344425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8" name="03"/>
          <p:cNvSpPr/>
          <p:nvPr/>
        </p:nvSpPr>
        <p:spPr>
          <a:xfrm>
            <a:off x="3792328" y="4328391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0" name="整合&amp;多元化"/>
          <p:cNvSpPr/>
          <p:nvPr/>
        </p:nvSpPr>
        <p:spPr>
          <a:xfrm>
            <a:off x="4603998" y="1450663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分类变量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16" name="技术驱动&amp;创新"/>
          <p:cNvSpPr/>
          <p:nvPr/>
        </p:nvSpPr>
        <p:spPr>
          <a:xfrm>
            <a:off x="4615722" y="5253531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异常值检测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1" name="圆形"/>
          <p:cNvSpPr/>
          <p:nvPr/>
        </p:nvSpPr>
        <p:spPr>
          <a:xfrm>
            <a:off x="3933550" y="5366253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32" name="03"/>
          <p:cNvSpPr/>
          <p:nvPr/>
        </p:nvSpPr>
        <p:spPr>
          <a:xfrm>
            <a:off x="3797015" y="5374454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 smtClean="0">
                <a:solidFill>
                  <a:schemeClr val="bg1"/>
                </a:solidFill>
              </a:rPr>
              <a:t>0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地点预测 拼车功能 供需预测"/>
          <p:cNvSpPr/>
          <p:nvPr/>
        </p:nvSpPr>
        <p:spPr>
          <a:xfrm>
            <a:off x="4615722" y="5979972"/>
            <a:ext cx="39195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Boxplot</a:t>
            </a:r>
            <a:r>
              <a:rPr lang="zh-CN" altLang="en-US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、三倍标准差、</a:t>
            </a:r>
            <a:r>
              <a:rPr lang="en-US" altLang="zh-CN" sz="1600" dirty="0" err="1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Kmeans</a:t>
            </a:r>
            <a:r>
              <a:rPr lang="zh-CN" altLang="en-US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、</a:t>
            </a:r>
            <a:r>
              <a:rPr lang="en-US" altLang="zh-CN" sz="1600" dirty="0" err="1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DBscan</a:t>
            </a:r>
            <a:endParaRPr sz="1600" dirty="0">
              <a:solidFill>
                <a:srgbClr val="3EA2DE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5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755065" y="1587620"/>
            <a:ext cx="51058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分类变量分布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频数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条形图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barplot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1371600" lvl="2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579846" y="1587621"/>
            <a:ext cx="51058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分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类变量分布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lvl="1"/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2.  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占比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扇形图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pieplot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1371600" lvl="2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985944"/>
            <a:ext cx="5348263" cy="3826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846" y="2985944"/>
            <a:ext cx="4794532" cy="33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分类变量频数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条形图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countplot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206836" y="1667807"/>
            <a:ext cx="548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使用包：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seaborn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，简写 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sns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函数：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countplot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用法：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zh-CN" sz="2000" dirty="0" err="1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sns.countplot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data=</a:t>
            </a:r>
            <a:r>
              <a:rPr kumimoji="1" lang="en-US" altLang="zh-CN" sz="2000" dirty="0" err="1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2000" dirty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kumimoji="1" lang="zh-CN" altLang="en-US" sz="2000" dirty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数据集</a:t>
            </a:r>
            <a:r>
              <a:rPr kumimoji="1" lang="en-US" altLang="zh-CN" sz="2000" dirty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x=‘Sex’ # 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要统计的分类变量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7" y="3095773"/>
            <a:ext cx="4898195" cy="35040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1588517"/>
            <a:ext cx="3949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变量占比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扇形图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(pie)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251690" y="1691322"/>
            <a:ext cx="52344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使用包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matplotlib.pylab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简写为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plt</a:t>
            </a: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函数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df.Series.value_counts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、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          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plt.pie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用法：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kumimoji="1" lang="en-US" altLang="zh-CN" sz="2000" dirty="0" err="1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df.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Series.value_counts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返回分类变量的频数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plt.pie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绘制扇形图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	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1587620"/>
            <a:ext cx="4559300" cy="162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44" y="3579602"/>
            <a:ext cx="4794532" cy="33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统计量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4586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常用函数：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pd.describe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返回计数值、均值、标准差、等统计量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761031" y="1587620"/>
            <a:ext cx="2702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常用函数：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pd.Series.mean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pd.Series.std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31" y="3357734"/>
            <a:ext cx="192405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2968149"/>
            <a:ext cx="48672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连续变量分布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直方图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(histogram)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366466" y="1664221"/>
            <a:ext cx="508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函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数：</a:t>
            </a:r>
            <a:r>
              <a:rPr kumimoji="1" lang="en-US" altLang="zh-CN" sz="2000" dirty="0" err="1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pd.Series.hist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()</a:t>
            </a:r>
          </a:p>
          <a:p>
            <a:endParaRPr kumimoji="1" lang="en-US" altLang="zh-CN" sz="2000" dirty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zh-CN" sz="2000" dirty="0" err="1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df.Age.hist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(bins=10 #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把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Age</a:t>
            </a:r>
            <a:r>
              <a:rPr kumimoji="1" lang="zh-CN" altLang="en-US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分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为等距</a:t>
            </a:r>
            <a:r>
              <a:rPr kumimoji="1" lang="en-US" altLang="zh-CN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1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0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组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zh-CN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                 )</a:t>
            </a: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3086151"/>
            <a:ext cx="5236782" cy="36887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1587620"/>
            <a:ext cx="2438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连续变量分布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条形图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countplot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473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1. 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连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续变量离散化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461085" y="1696350"/>
            <a:ext cx="473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2. 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分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组统计，绘制条形图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6303229"/>
            <a:ext cx="473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注：根据最大值、最小值确定合适的分组位置</a:t>
            </a:r>
            <a:endParaRPr kumimoji="1" lang="en-US" altLang="zh-CN" sz="16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2" y="2204181"/>
            <a:ext cx="4410075" cy="4057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085" y="3364111"/>
            <a:ext cx="4581692" cy="32776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85" y="2352346"/>
            <a:ext cx="3556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连续变量分布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箱线图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(boxplot)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475873" y="1587620"/>
            <a:ext cx="4859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函数：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sns.boxplot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箱线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图识别异常点的原理：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Q1: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下四分位数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(25%</a:t>
            </a:r>
            <a:r>
              <a:rPr kumimoji="1" lang="en-US" altLang="zh-CN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)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Q3: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上四分位数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(75%)</a:t>
            </a:r>
          </a:p>
          <a:p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IQR: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四分位距，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IQR=Q3-Q1</a:t>
            </a: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上限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=Q3+1.5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*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IQR</a:t>
            </a:r>
            <a:endParaRPr lang="en-US" altLang="zh-CN" dirty="0" smtClean="0"/>
          </a:p>
          <a:p>
            <a:r>
              <a:rPr kumimoji="1" lang="zh-CN" altLang="en-US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下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限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=Q1 -1.5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*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IQR</a:t>
            </a: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r>
              <a:rPr kumimoji="1" lang="zh-CN" altLang="en-US" sz="16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如果</a:t>
            </a:r>
            <a:r>
              <a:rPr kumimoji="1" lang="zh-CN" altLang="en-US" sz="16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最大值没有超过</a:t>
            </a:r>
            <a:r>
              <a:rPr kumimoji="1" lang="en-US" altLang="zh-CN" sz="16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Q3+1.5*IQR</a:t>
            </a:r>
            <a:r>
              <a:rPr kumimoji="1" lang="zh-CN" altLang="en-US" sz="16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，则延长线上限为最大值，延长线下限</a:t>
            </a:r>
            <a:r>
              <a:rPr kumimoji="1" lang="zh-CN" altLang="en-US" sz="16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同理</a:t>
            </a:r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73" y="5857875"/>
            <a:ext cx="3619500" cy="1000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3652818"/>
            <a:ext cx="4373696" cy="28360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29" y="1587620"/>
            <a:ext cx="3289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整合&amp;多元化"/>
          <p:cNvSpPr/>
          <p:nvPr/>
        </p:nvSpPr>
        <p:spPr>
          <a:xfrm>
            <a:off x="934028" y="2813512"/>
            <a:ext cx="596102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sz="3600" b="1" dirty="0" smtClean="0">
                <a:solidFill>
                  <a:srgbClr val="0070C0"/>
                </a:solidFill>
                <a:latin typeface="+mn-ea"/>
              </a:rPr>
              <a:t>产品、运营、用户、反作弊</a:t>
            </a:r>
            <a:endParaRPr sz="3600" b="1" dirty="0">
              <a:solidFill>
                <a:srgbClr val="0070C0"/>
              </a:solidFill>
            </a:endParaRPr>
          </a:p>
        </p:txBody>
      </p:sp>
      <p:sp>
        <p:nvSpPr>
          <p:cNvPr id="19" name="技术驱动&amp;创新"/>
          <p:cNvSpPr/>
          <p:nvPr/>
        </p:nvSpPr>
        <p:spPr>
          <a:xfrm>
            <a:off x="934029" y="4163291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lang="zh-CN" altLang="en-US" b="1" dirty="0" smtClean="0">
                <a:solidFill>
                  <a:srgbClr val="0069B0"/>
                </a:solidFill>
              </a:rPr>
              <a:t>拼车通勤套餐卡</a:t>
            </a:r>
            <a:endParaRPr b="1" dirty="0">
              <a:solidFill>
                <a:srgbClr val="0069B0"/>
              </a:solidFill>
            </a:endParaRPr>
          </a:p>
        </p:txBody>
      </p:sp>
      <p:sp>
        <p:nvSpPr>
          <p:cNvPr id="24" name="01"/>
          <p:cNvSpPr/>
          <p:nvPr/>
        </p:nvSpPr>
        <p:spPr>
          <a:xfrm>
            <a:off x="3818412" y="1683984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 smtClean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整合&amp;多元化"/>
          <p:cNvSpPr/>
          <p:nvPr/>
        </p:nvSpPr>
        <p:spPr>
          <a:xfrm>
            <a:off x="934029" y="1450663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b="1" dirty="0" smtClean="0">
                <a:solidFill>
                  <a:srgbClr val="0070C0"/>
                </a:solidFill>
                <a:latin typeface="+mn-ea"/>
              </a:rPr>
              <a:t>四年</a:t>
            </a:r>
            <a:endParaRPr lang="en-US" altLang="zh-CN" b="1" dirty="0" smtClean="0">
              <a:solidFill>
                <a:srgbClr val="0070C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13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2000" b="1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自我介绍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9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连续变量分布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kdeplot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distplot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10753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核密度估计是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在概率论中用来估计未知的密度函数，属于非参数检验方法。通过核密度估计图可以比较直观的看出数据样本本身的分布特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征。</a:t>
            </a:r>
            <a:r>
              <a:rPr kumimoji="1"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sz="2000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Distplot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是在直方图的基础上，添加核密度曲线得到的</a:t>
            </a:r>
            <a:endParaRPr kumimoji="1" lang="en-US" altLang="zh-CN" sz="2000" dirty="0" smtClean="0">
              <a:solidFill>
                <a:srgbClr val="002060"/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707" y="3394268"/>
            <a:ext cx="3528249" cy="2615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984" y="3432827"/>
            <a:ext cx="2855345" cy="26799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0" y="3432827"/>
            <a:ext cx="3688819" cy="25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时间序列绘图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275061"/>
            <a:ext cx="5106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时间序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列绘图需要对时间轴做单独设定</a:t>
            </a:r>
            <a:endParaRPr kumimoji="1" lang="en-US" altLang="zh-CN" sz="2000" dirty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将</a:t>
            </a:r>
            <a:r>
              <a:rPr kumimoji="1" lang="zh-CN" altLang="en-US" sz="2000" dirty="0">
                <a:solidFill>
                  <a:schemeClr val="accent3">
                    <a:lumMod val="10000"/>
                  </a:schemeClr>
                </a:solidFill>
                <a:latin typeface="+mn-ea"/>
              </a:rPr>
              <a:t>时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间变量调整为</a:t>
            </a:r>
            <a:r>
              <a:rPr kumimoji="1" lang="en-US" altLang="zh-CN" sz="2000" dirty="0" err="1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datetime.date</a:t>
            </a:r>
            <a:r>
              <a:rPr kumimoji="1" lang="en-US" altLang="zh-CN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格式</a:t>
            </a:r>
            <a:endParaRPr kumimoji="1" lang="en-US" altLang="zh-CN" sz="2000" dirty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正常作图</a:t>
            </a:r>
            <a:endParaRPr kumimoji="1" lang="en-US" altLang="zh-CN" sz="2000" dirty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 smtClean="0">
                <a:solidFill>
                  <a:schemeClr val="accent3">
                    <a:lumMod val="10000"/>
                  </a:schemeClr>
                </a:solidFill>
                <a:latin typeface="+mn-ea"/>
              </a:rPr>
              <a:t>配置横坐标格式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89" y="4103297"/>
            <a:ext cx="3695578" cy="2565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2950380"/>
            <a:ext cx="5724139" cy="10908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34" y="4103297"/>
            <a:ext cx="3375447" cy="27419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734" y="1275061"/>
            <a:ext cx="4358028" cy="27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2.4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异常值诊断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——3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倍标准差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106359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3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倍标准差（单列检测，数据需服从正态分布）</a:t>
            </a: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sz="4400" b="1" dirty="0">
              <a:latin typeface="+mj-ea"/>
              <a:ea typeface="+mj-ea"/>
              <a:cs typeface="+mj-cs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741950"/>
            <a:ext cx="6152430" cy="27021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66" y="2741950"/>
            <a:ext cx="3802039" cy="21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2.4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异常值诊断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Kmeans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3838"/>
            <a:ext cx="10635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Kmeans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的核心：组内距离小，组间距离大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优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点：容易实现、计算效率高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625809"/>
            <a:ext cx="2762250" cy="51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3485176"/>
            <a:ext cx="6101240" cy="17968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540" y="1546348"/>
            <a:ext cx="3942665" cy="25794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041" y="4125754"/>
            <a:ext cx="3939164" cy="26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2.4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异常值诊断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Dbscan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91178"/>
            <a:ext cx="10635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Dbscan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是一种基于密度空间的聚类算法，可以适用于非凸样本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Kmeans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适用于凸样本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</a:p>
          <a:p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优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点：能识别复杂形状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475853"/>
            <a:ext cx="4705350" cy="49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6" y="3318880"/>
            <a:ext cx="3683811" cy="2530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290" y="3299886"/>
            <a:ext cx="3711459" cy="2549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749" y="3276312"/>
            <a:ext cx="3745772" cy="25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PTER 1"/>
          <p:cNvSpPr>
            <a:spLocks noGrp="1"/>
          </p:cNvSpPr>
          <p:nvPr/>
        </p:nvSpPr>
        <p:spPr>
          <a:xfrm>
            <a:off x="4151765" y="2899457"/>
            <a:ext cx="105960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45719" rIns="45719" anchor="ctr">
            <a:normAutofit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70" baseline="0">
                <a:ln>
                  <a:noFill/>
                </a:ln>
                <a:solidFill>
                  <a:schemeClr val="accent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r>
              <a:rPr dirty="0">
                <a:solidFill>
                  <a:srgbClr val="3EA2DE"/>
                </a:solidFill>
              </a:rPr>
              <a:t>CHAPTER </a:t>
            </a:r>
            <a:r>
              <a:rPr lang="en-US" altLang="zh-CN" dirty="0" smtClean="0">
                <a:solidFill>
                  <a:srgbClr val="3EA2DE"/>
                </a:solidFill>
              </a:rPr>
              <a:t>3</a:t>
            </a:r>
            <a:endParaRPr dirty="0">
              <a:solidFill>
                <a:srgbClr val="3EA2DE"/>
              </a:solidFill>
            </a:endParaRPr>
          </a:p>
        </p:txBody>
      </p:sp>
      <p:sp>
        <p:nvSpPr>
          <p:cNvPr id="8" name="人工智能章节"/>
          <p:cNvSpPr>
            <a:spLocks noGrp="1"/>
          </p:cNvSpPr>
          <p:nvPr/>
        </p:nvSpPr>
        <p:spPr>
          <a:xfrm>
            <a:off x="2176918" y="2828564"/>
            <a:ext cx="7549988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r>
              <a:rPr lang="zh-CN" altLang="en-US" smtClean="0">
                <a:solidFill>
                  <a:srgbClr val="0069B0"/>
                </a:solidFill>
              </a:rPr>
              <a:t>第三</a:t>
            </a:r>
            <a:r>
              <a:rPr smtClean="0">
                <a:solidFill>
                  <a:srgbClr val="0069B0"/>
                </a:solidFill>
              </a:rPr>
              <a:t>章节</a:t>
            </a:r>
            <a:r>
              <a:rPr lang="zh-CN" altLang="en-US" dirty="0" smtClean="0">
                <a:solidFill>
                  <a:srgbClr val="0069B0"/>
                </a:solidFill>
              </a:rPr>
              <a:t> </a:t>
            </a:r>
            <a:r>
              <a:rPr kumimoji="1" lang="zh-CN" altLang="en-US" dirty="0" smtClean="0">
                <a:solidFill>
                  <a:srgbClr val="0069B0"/>
                </a:solidFill>
                <a:latin typeface="+mn-ea"/>
              </a:rPr>
              <a:t>探索</a:t>
            </a:r>
            <a:r>
              <a:rPr kumimoji="1" lang="zh-CN" altLang="en-US" dirty="0">
                <a:solidFill>
                  <a:srgbClr val="0069B0"/>
                </a:solidFill>
                <a:latin typeface="+mn-ea"/>
              </a:rPr>
              <a:t>变量之间的关系</a:t>
            </a:r>
            <a:endParaRPr dirty="0">
              <a:solidFill>
                <a:srgbClr val="0069B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整合&amp;多元化"/>
          <p:cNvSpPr/>
          <p:nvPr/>
        </p:nvSpPr>
        <p:spPr>
          <a:xfrm>
            <a:off x="4603998" y="2813512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分类 </a:t>
            </a:r>
            <a:r>
              <a:rPr kumimoji="1" lang="en-US" altLang="zh-CN" dirty="0" smtClean="0">
                <a:solidFill>
                  <a:srgbClr val="0070C0"/>
                </a:solidFill>
                <a:latin typeface="+mn-ea"/>
              </a:rPr>
              <a:t>X</a:t>
            </a: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 连续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9" name="技术驱动&amp;创新"/>
          <p:cNvSpPr/>
          <p:nvPr/>
        </p:nvSpPr>
        <p:spPr>
          <a:xfrm>
            <a:off x="4603998" y="4163291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lang="zh-CN" altLang="en-US" dirty="0" smtClean="0">
                <a:solidFill>
                  <a:srgbClr val="0069B0"/>
                </a:solidFill>
              </a:rPr>
              <a:t>连续 </a:t>
            </a:r>
            <a:r>
              <a:rPr lang="en-US" altLang="zh-CN" dirty="0" smtClean="0">
                <a:solidFill>
                  <a:srgbClr val="0069B0"/>
                </a:solidFill>
              </a:rPr>
              <a:t>X</a:t>
            </a:r>
            <a:r>
              <a:rPr lang="zh-CN" altLang="en-US" dirty="0" smtClean="0">
                <a:solidFill>
                  <a:srgbClr val="0069B0"/>
                </a:solidFill>
              </a:rPr>
              <a:t> 连续</a:t>
            </a:r>
            <a:endParaRPr dirty="0">
              <a:solidFill>
                <a:srgbClr val="0069B0"/>
              </a:solidFill>
            </a:endParaRPr>
          </a:p>
        </p:txBody>
      </p:sp>
      <p:sp>
        <p:nvSpPr>
          <p:cNvPr id="20" name="规模＋用户体验"/>
          <p:cNvSpPr/>
          <p:nvPr/>
        </p:nvSpPr>
        <p:spPr>
          <a:xfrm>
            <a:off x="4603998" y="2124742"/>
            <a:ext cx="39195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条形图、列联表、卡方检验</a:t>
            </a:r>
            <a:endParaRPr sz="1600" dirty="0">
              <a:solidFill>
                <a:srgbClr val="3EA2DE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21" name="顺风车 社交 共享出行 滴滴公交"/>
          <p:cNvSpPr/>
          <p:nvPr/>
        </p:nvSpPr>
        <p:spPr>
          <a:xfrm>
            <a:off x="4603998" y="3448000"/>
            <a:ext cx="39195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 fontScale="85000" lnSpcReduction="1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1600" dirty="0" err="1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KDEplot</a:t>
            </a:r>
            <a:r>
              <a:rPr lang="zh-CN" altLang="en-US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、</a:t>
            </a:r>
            <a:r>
              <a:rPr lang="en-US" altLang="zh-CN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T</a:t>
            </a:r>
            <a:r>
              <a:rPr lang="zh-CN" altLang="en-US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检验等均值检验、多因素方差分析</a:t>
            </a:r>
            <a:endParaRPr sz="1600" dirty="0">
              <a:solidFill>
                <a:srgbClr val="3EA2DE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22" name="地点预测 拼车功能 供需预测"/>
          <p:cNvSpPr/>
          <p:nvPr/>
        </p:nvSpPr>
        <p:spPr>
          <a:xfrm>
            <a:off x="4603998" y="4798059"/>
            <a:ext cx="39195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1600" dirty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散点</a:t>
            </a:r>
            <a:r>
              <a:rPr lang="zh-CN" altLang="en-US" sz="1600" dirty="0" smtClean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图、相关系数</a:t>
            </a:r>
            <a:endParaRPr sz="1600" dirty="0">
              <a:solidFill>
                <a:srgbClr val="3EA2DE"/>
              </a:solidFill>
              <a:latin typeface="PingFang SC Light" charset="-122"/>
              <a:ea typeface="PingFang SC Light" charset="-122"/>
              <a:cs typeface="PingFang SC Light" charset="-122"/>
            </a:endParaRPr>
          </a:p>
        </p:txBody>
      </p:sp>
      <p:sp>
        <p:nvSpPr>
          <p:cNvPr id="23" name="圆形"/>
          <p:cNvSpPr/>
          <p:nvPr/>
        </p:nvSpPr>
        <p:spPr>
          <a:xfrm>
            <a:off x="3930808" y="1696269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4" name="01"/>
          <p:cNvSpPr/>
          <p:nvPr/>
        </p:nvSpPr>
        <p:spPr>
          <a:xfrm>
            <a:off x="3818412" y="1683984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5" name="圆形"/>
          <p:cNvSpPr/>
          <p:nvPr/>
        </p:nvSpPr>
        <p:spPr>
          <a:xfrm>
            <a:off x="3936952" y="2994646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6" name="02"/>
          <p:cNvSpPr/>
          <p:nvPr/>
        </p:nvSpPr>
        <p:spPr>
          <a:xfrm>
            <a:off x="4003720" y="2978968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圆形"/>
          <p:cNvSpPr/>
          <p:nvPr/>
        </p:nvSpPr>
        <p:spPr>
          <a:xfrm>
            <a:off x="3916060" y="4344425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8" name="03"/>
          <p:cNvSpPr/>
          <p:nvPr/>
        </p:nvSpPr>
        <p:spPr>
          <a:xfrm>
            <a:off x="3792328" y="4328391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0" name="整合&amp;多元化"/>
          <p:cNvSpPr/>
          <p:nvPr/>
        </p:nvSpPr>
        <p:spPr>
          <a:xfrm>
            <a:off x="4603998" y="1450663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sz="3600" dirty="0" smtClean="0">
                <a:solidFill>
                  <a:srgbClr val="0069B0"/>
                </a:solidFill>
                <a:latin typeface="+mn-ea"/>
              </a:rPr>
              <a:t>分类 </a:t>
            </a:r>
            <a:r>
              <a:rPr kumimoji="1" lang="en-US" altLang="zh-CN" sz="3600" dirty="0" smtClean="0">
                <a:solidFill>
                  <a:srgbClr val="0069B0"/>
                </a:solidFill>
                <a:latin typeface="+mn-ea"/>
              </a:rPr>
              <a:t>X</a:t>
            </a:r>
            <a:r>
              <a:rPr kumimoji="1" lang="zh-CN" altLang="en-US" sz="3600" dirty="0" smtClean="0">
                <a:solidFill>
                  <a:srgbClr val="0069B0"/>
                </a:solidFill>
                <a:latin typeface="+mn-ea"/>
              </a:rPr>
              <a:t> 分类</a:t>
            </a:r>
            <a:endParaRPr lang="en-US" altLang="zh-CN" dirty="0" smtClean="0">
              <a:solidFill>
                <a:srgbClr val="0069B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探索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变量间关系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1587620"/>
            <a:ext cx="10092690" cy="46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列联表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797585" y="1587620"/>
            <a:ext cx="53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1.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分组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groupby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552756"/>
            <a:ext cx="5817870" cy="2124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393" y="2088061"/>
            <a:ext cx="3352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列联表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627653"/>
            <a:ext cx="5367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2.  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列联表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基于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pivot_table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     (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类似于数据透视表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930531"/>
            <a:ext cx="5164911" cy="3017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469410" y="1587620"/>
            <a:ext cx="536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3.  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列联表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基于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crasstab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40" y="2911060"/>
            <a:ext cx="4624318" cy="30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kumimoji="1" lang="zh-CN" altLang="en-US" sz="2000" b="1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我们能仅仅依赖统计量吗？</a:t>
            </a:r>
            <a:endParaRPr sz="2000" dirty="0">
              <a:solidFill>
                <a:srgbClr val="0069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你不知道的滴滴大数据（分类图文数据）"/>
          <p:cNvSpPr/>
          <p:nvPr/>
        </p:nvSpPr>
        <p:spPr>
          <a:xfrm>
            <a:off x="755149" y="1392670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2000" dirty="0" smtClean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2000" dirty="0" err="1" smtClean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neirong</a:t>
            </a:r>
            <a:endParaRPr sz="2000" dirty="0">
              <a:solidFill>
                <a:srgbClr val="0069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1392670"/>
            <a:ext cx="5321535" cy="38664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7004122" y="1556873"/>
            <a:ext cx="38445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左边四幅图，平均数、标准差、皮尔逊相关系数、线形回归方程都相同。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X1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：正常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X2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：非线形关系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X3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：异常值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X4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：非相关关系</a:t>
            </a: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+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异常值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</a:b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</a:br>
            <a:endParaRPr kumimoji="1" lang="en-US" altLang="zh-CN" sz="20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7053084" y="5834591"/>
            <a:ext cx="35573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不能，需要先绘制图表，观察数据分布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45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sz="2000" dirty="0">
                <a:solidFill>
                  <a:srgbClr val="0069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你不知道的滴滴大数据（分类图文数据）</a:t>
            </a: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10635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分类变量类别较多时，绘制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heatmap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观察其关系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519773"/>
            <a:ext cx="3257550" cy="3257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694" y="2011525"/>
            <a:ext cx="5231416" cy="1543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694" y="3603764"/>
            <a:ext cx="4268998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关联性分析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612260"/>
            <a:ext cx="10635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卡方检验：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</a:rPr>
              <a:t>两个分类变量的关联性分析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核心判断：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</a:rPr>
              <a:t>观察频数与期望是否一致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699777"/>
            <a:ext cx="2235033" cy="18936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4834153"/>
            <a:ext cx="2661385" cy="18975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650" y="2699777"/>
            <a:ext cx="7474365" cy="32048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3841650" y="6423919"/>
            <a:ext cx="458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2"/>
                </a:solidFill>
                <a:latin typeface="+mn-ea"/>
              </a:rPr>
              <a:t>卡方检验要求样本足够大，样本过小可能出现错误结果</a:t>
            </a:r>
            <a:endParaRPr kumimoji="1" lang="en-US" altLang="zh-CN" sz="1400" dirty="0" smtClean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5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分布情况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357440"/>
            <a:ext cx="10635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1. 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基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于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barplot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观察不同分类类别下连续变量的分布差异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07" y="1882949"/>
            <a:ext cx="4862186" cy="1436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878" y="1822030"/>
            <a:ext cx="4470043" cy="15020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07" y="3659308"/>
            <a:ext cx="4078556" cy="2948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878" y="3659308"/>
            <a:ext cx="4316956" cy="30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分布情况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388653"/>
            <a:ext cx="9984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2.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堆叠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kdeplpt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、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distplot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不同分类类别下连续变量的分布差异</a:t>
            </a: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1834699"/>
            <a:ext cx="4657821" cy="17154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325" y="1813786"/>
            <a:ext cx="4143002" cy="19017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72" y="3890304"/>
            <a:ext cx="4059227" cy="28317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25" y="3939732"/>
            <a:ext cx="3863404" cy="28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分布情况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739194" y="1383732"/>
            <a:ext cx="106359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3. 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基于小提琴图（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violinplot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）观察</a:t>
            </a: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分类后连续变量的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分布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</a:rPr>
              <a:t>箱线图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中所有绘图组件都对应于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实际数据点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，小提琴绘图以基础分布的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核密度估计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为特征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06" y="3580944"/>
            <a:ext cx="4430856" cy="31575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182" y="3506871"/>
            <a:ext cx="4455871" cy="31753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06" y="2603435"/>
            <a:ext cx="4628564" cy="9034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182" y="2519679"/>
            <a:ext cx="6013278" cy="9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均值检验判断变量关系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303913"/>
            <a:ext cx="10635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两个类别分类变量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——Z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检验、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T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检验（均值）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729" y="5910721"/>
            <a:ext cx="6393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注：在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大样本情况下，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t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检验和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z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检验是近似的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，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因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此也可使用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t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检验</a:t>
            </a:r>
            <a:endParaRPr kumimoji="1" lang="zh-CN" altLang="en-US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2150283"/>
            <a:ext cx="4835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选择</a:t>
            </a:r>
            <a:r>
              <a:rPr kumimoji="1"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T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检验、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Z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检验：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样本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量大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——Z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检验、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T</a:t>
            </a:r>
            <a:r>
              <a:rPr kumimoji="1" lang="zh-CN" altLang="en-US" sz="200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样本量小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总体方差已知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——Z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总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体方差未知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——T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检验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849" y="2040651"/>
            <a:ext cx="6623179" cy="26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方差分析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97429"/>
            <a:ext cx="106359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多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个类别分类变量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方差分析（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ANOVA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）的核心思想：总误差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=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组内误差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+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组间误差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2"/>
              </a:solidFill>
              <a:latin typeface="+mn-ea"/>
            </a:endParaRPr>
          </a:p>
          <a:p>
            <a:r>
              <a:rPr kumimoji="1" lang="zh-CN" altLang="en-US" sz="1600" dirty="0" smtClean="0">
                <a:solidFill>
                  <a:schemeClr val="tx2"/>
                </a:solidFill>
                <a:latin typeface="+mn-ea"/>
              </a:rPr>
              <a:t>方差分析条件：</a:t>
            </a:r>
            <a:r>
              <a:rPr kumimoji="1" lang="en-US" altLang="zh-CN" sz="1600" dirty="0">
                <a:solidFill>
                  <a:schemeClr val="tx2"/>
                </a:solidFill>
                <a:latin typeface="+mn-ea"/>
              </a:rPr>
              <a:t>1</a:t>
            </a:r>
            <a:r>
              <a:rPr kumimoji="1" lang="zh-CN" altLang="en-US" sz="1600" dirty="0">
                <a:solidFill>
                  <a:schemeClr val="tx2"/>
                </a:solidFill>
                <a:latin typeface="+mn-ea"/>
              </a:rPr>
              <a:t>、每个总体都服从正态分布；</a:t>
            </a:r>
            <a:r>
              <a:rPr kumimoji="1" lang="en-US" altLang="zh-CN" sz="1600" dirty="0">
                <a:solidFill>
                  <a:schemeClr val="tx2"/>
                </a:solidFill>
                <a:latin typeface="+mn-ea"/>
              </a:rPr>
              <a:t>2</a:t>
            </a:r>
            <a:r>
              <a:rPr kumimoji="1" lang="zh-CN" altLang="en-US" sz="1600" dirty="0">
                <a:solidFill>
                  <a:schemeClr val="tx2"/>
                </a:solidFill>
                <a:latin typeface="+mn-ea"/>
              </a:rPr>
              <a:t>、总体方差相同；</a:t>
            </a:r>
            <a:r>
              <a:rPr kumimoji="1" lang="en-US" altLang="zh-CN" sz="1600" dirty="0">
                <a:solidFill>
                  <a:schemeClr val="tx2"/>
                </a:solidFill>
                <a:latin typeface="+mn-ea"/>
              </a:rPr>
              <a:t>3</a:t>
            </a:r>
            <a:r>
              <a:rPr kumimoji="1" lang="zh-CN" altLang="en-US" sz="1600" dirty="0">
                <a:solidFill>
                  <a:schemeClr val="tx2"/>
                </a:solidFill>
                <a:latin typeface="+mn-ea"/>
              </a:rPr>
              <a:t>、观测值独</a:t>
            </a:r>
            <a:r>
              <a:rPr kumimoji="1" lang="zh-CN" altLang="en-US" sz="1600" dirty="0" smtClean="0">
                <a:solidFill>
                  <a:schemeClr val="tx2"/>
                </a:solidFill>
                <a:latin typeface="+mn-ea"/>
              </a:rPr>
              <a:t>立</a:t>
            </a:r>
            <a:endParaRPr kumimoji="1" lang="en-US" altLang="zh-CN" sz="1600" dirty="0" smtClean="0">
              <a:solidFill>
                <a:schemeClr val="tx2"/>
              </a:solidFill>
              <a:latin typeface="+mn-ea"/>
            </a:endParaRPr>
          </a:p>
          <a:p>
            <a:r>
              <a:rPr kumimoji="1" lang="zh-CN" altLang="en-US" sz="1600" dirty="0">
                <a:solidFill>
                  <a:schemeClr val="tx2"/>
                </a:solidFill>
                <a:latin typeface="+mn-ea"/>
              </a:rPr>
              <a:t>需</a:t>
            </a:r>
            <a:r>
              <a:rPr kumimoji="1" lang="zh-CN" altLang="en-US" sz="1600" dirty="0" smtClean="0">
                <a:solidFill>
                  <a:schemeClr val="tx2"/>
                </a:solidFill>
                <a:latin typeface="+mn-ea"/>
              </a:rPr>
              <a:t>要做：正态性检验、方差齐性检验</a:t>
            </a:r>
            <a:endParaRPr kumimoji="1" lang="zh-CN" altLang="en-US" sz="1600" dirty="0">
              <a:solidFill>
                <a:schemeClr val="tx2"/>
              </a:solidFill>
              <a:latin typeface="+mn-ea"/>
            </a:endParaRPr>
          </a:p>
          <a:p>
            <a:endParaRPr kumimoji="1"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57" y="2876064"/>
            <a:ext cx="5519979" cy="39244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2904812"/>
            <a:ext cx="3755502" cy="38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方差分析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822960" y="1669180"/>
            <a:ext cx="10635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方差齐性检验（莱文检验，</a:t>
            </a:r>
            <a:r>
              <a:rPr kumimoji="1" lang="en-US" altLang="zh-CN" sz="2000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levene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）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单因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素方差分析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" y="3068907"/>
            <a:ext cx="4643983" cy="21085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316" y="3073356"/>
            <a:ext cx="6199327" cy="25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散点图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721817" y="1582364"/>
            <a:ext cx="1063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散点图：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观察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个连续变量的趋势，发现潜在规律。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3369933"/>
            <a:ext cx="4411071" cy="3020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17" y="2261304"/>
            <a:ext cx="5295900" cy="63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50" y="3369933"/>
            <a:ext cx="4730852" cy="32390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50" y="2261304"/>
            <a:ext cx="5461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jointplot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459864"/>
            <a:ext cx="4389511" cy="4166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1495291"/>
            <a:ext cx="5613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b="1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EDA</a:t>
            </a:r>
            <a:r>
              <a:rPr lang="zh-CN" altLang="en-US" sz="2000" b="1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106359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+mn-ea"/>
              </a:rPr>
              <a:t>1. </a:t>
            </a:r>
            <a:r>
              <a:rPr kumimoji="1" lang="zh-CN" altLang="en-US" dirty="0" smtClean="0">
                <a:latin typeface="+mn-ea"/>
              </a:rPr>
              <a:t>什么是探索性数据分析（</a:t>
            </a:r>
            <a:r>
              <a:rPr kumimoji="1" lang="en-US" altLang="zh-CN" dirty="0">
                <a:latin typeface="+mn-ea"/>
              </a:rPr>
              <a:t>EDA, Exploratory Data Analysis</a:t>
            </a:r>
            <a:r>
              <a:rPr kumimoji="1" lang="zh-CN" altLang="en-US" dirty="0" smtClean="0">
                <a:latin typeface="+mn-ea"/>
              </a:rPr>
              <a:t>）</a:t>
            </a:r>
            <a:r>
              <a:rPr kumimoji="1" lang="en-US" altLang="zh-CN" dirty="0" smtClean="0">
                <a:latin typeface="+mn-ea"/>
              </a:rPr>
              <a:t>?</a:t>
            </a:r>
            <a:endParaRPr lang="en-US" altLang="zh-CN" sz="1600" dirty="0" smtClean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accent2">
                    <a:lumMod val="10000"/>
                  </a:schemeClr>
                </a:solidFill>
              </a:rPr>
              <a:t>EDA</a:t>
            </a:r>
            <a:r>
              <a:rPr lang="zh-CN" altLang="en-US" sz="1600" dirty="0">
                <a:solidFill>
                  <a:schemeClr val="accent2">
                    <a:lumMod val="10000"/>
                  </a:schemeClr>
                </a:solidFill>
              </a:rPr>
              <a:t>是探索数据的过程，通常会包括探索</a:t>
            </a:r>
            <a:r>
              <a:rPr lang="zh-CN" altLang="en-US" sz="1600" b="1" dirty="0">
                <a:solidFill>
                  <a:srgbClr val="0069B0"/>
                </a:solidFill>
              </a:rPr>
              <a:t>数据结构、组成成分、数据分布</a:t>
            </a:r>
            <a:r>
              <a:rPr lang="zh-CN" altLang="en-US" sz="1600" b="1" dirty="0" smtClean="0">
                <a:solidFill>
                  <a:srgbClr val="0069B0"/>
                </a:solidFill>
              </a:rPr>
              <a:t>、变</a:t>
            </a:r>
            <a:r>
              <a:rPr lang="zh-CN" altLang="en-US" sz="1600" b="1" dirty="0">
                <a:solidFill>
                  <a:srgbClr val="0069B0"/>
                </a:solidFill>
              </a:rPr>
              <a:t>量之间的关系</a:t>
            </a:r>
            <a:r>
              <a:rPr lang="zh-CN" altLang="en-US" sz="1600" dirty="0" smtClean="0">
                <a:solidFill>
                  <a:schemeClr val="accent2">
                    <a:lumMod val="10000"/>
                  </a:schemeClr>
                </a:solidFill>
              </a:rPr>
              <a:t>。在</a:t>
            </a:r>
            <a:r>
              <a:rPr lang="en-US" altLang="zh-CN" sz="1600" dirty="0" smtClean="0">
                <a:solidFill>
                  <a:schemeClr val="accent2">
                    <a:lumMod val="10000"/>
                  </a:schemeClr>
                </a:solidFill>
              </a:rPr>
              <a:t>EDA</a:t>
            </a:r>
            <a:r>
              <a:rPr lang="zh-CN" altLang="en-US" sz="1600" dirty="0">
                <a:solidFill>
                  <a:schemeClr val="accent2">
                    <a:lumMod val="10000"/>
                  </a:schemeClr>
                </a:solidFill>
              </a:rPr>
              <a:t>过程中，最重要的工具是可视化图表</a:t>
            </a:r>
            <a:r>
              <a:rPr lang="zh-CN" altLang="en-US" sz="1600" dirty="0" smtClean="0">
                <a:solidFill>
                  <a:schemeClr val="accent2">
                    <a:lumMod val="10000"/>
                  </a:schemeClr>
                </a:solidFill>
              </a:rPr>
              <a:t>。</a:t>
            </a:r>
            <a:endParaRPr kumimoji="1" lang="en-US" altLang="zh-CN" sz="1600" i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endParaRPr kumimoji="1" lang="en-US" altLang="zh-CN" dirty="0" smtClean="0">
              <a:latin typeface="+mn-ea"/>
            </a:endParaRPr>
          </a:p>
          <a:p>
            <a:r>
              <a:rPr kumimoji="1" lang="en-US" altLang="zh-CN" dirty="0" smtClean="0">
                <a:latin typeface="+mn-ea"/>
              </a:rPr>
              <a:t>2. </a:t>
            </a:r>
            <a:r>
              <a:rPr kumimoji="1" lang="zh-CN" altLang="en-US" dirty="0" smtClean="0">
                <a:latin typeface="+mn-ea"/>
              </a:rPr>
              <a:t>为什么要做</a:t>
            </a:r>
            <a:r>
              <a:rPr kumimoji="1" lang="en-US" altLang="zh-CN" dirty="0" smtClean="0">
                <a:latin typeface="+mn-ea"/>
              </a:rPr>
              <a:t>EDA</a:t>
            </a:r>
            <a:r>
              <a:rPr kumimoji="1" lang="zh-CN" altLang="en-US" dirty="0" smtClean="0">
                <a:latin typeface="+mn-ea"/>
              </a:rPr>
              <a:t>？</a:t>
            </a:r>
            <a:endParaRPr kumimoji="1" lang="en-US" altLang="zh-CN" dirty="0" smtClean="0">
              <a:latin typeface="+mn-ea"/>
            </a:endParaRPr>
          </a:p>
          <a:p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了</a:t>
            </a:r>
            <a:r>
              <a:rPr kumimoji="1" lang="zh-CN" altLang="en-US" sz="16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解数据，判断数据是否能回答分析问题。</a:t>
            </a:r>
            <a:endParaRPr kumimoji="1" lang="en-US" altLang="zh-CN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b="1" dirty="0" smtClean="0">
              <a:latin typeface="+mn-ea"/>
            </a:endParaRPr>
          </a:p>
          <a:p>
            <a:r>
              <a:rPr kumimoji="1" lang="en-US" altLang="zh-CN" dirty="0" smtClean="0">
                <a:latin typeface="+mn-ea"/>
              </a:rPr>
              <a:t>3. EDA</a:t>
            </a:r>
            <a:r>
              <a:rPr kumimoji="1" lang="zh-CN" altLang="en-US" dirty="0" smtClean="0">
                <a:latin typeface="+mn-ea"/>
              </a:rPr>
              <a:t>的三个</a:t>
            </a:r>
            <a:r>
              <a:rPr kumimoji="1" lang="zh-CN" altLang="en-US" dirty="0">
                <a:latin typeface="+mn-ea"/>
              </a:rPr>
              <a:t>目标：</a:t>
            </a:r>
            <a:endParaRPr kumimoji="1" lang="en-US" altLang="zh-CN" sz="2000" dirty="0">
              <a:latin typeface="+mn-ea"/>
            </a:endParaRPr>
          </a:p>
          <a:p>
            <a:pPr lvl="1"/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1. 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验证数据是否有问题</a:t>
            </a:r>
            <a:endParaRPr kumimoji="1" lang="en-US" altLang="zh-CN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lvl="1"/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2. 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判断研究的问题是否能用这些数据来回答</a:t>
            </a:r>
            <a:endParaRPr kumimoji="1" lang="en-US" altLang="zh-CN" sz="16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lvl="1"/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3. 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对研究的问题给一个简易初步的回答</a:t>
            </a:r>
            <a:endParaRPr kumimoji="1" lang="en-US" altLang="zh-CN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61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pairplot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59" y="1389083"/>
            <a:ext cx="4706386" cy="7966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527859" y="2802187"/>
            <a:ext cx="5446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Pairplot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快速画出各个特征的分布，方便观察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1275061"/>
            <a:ext cx="5274782" cy="53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相关系数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10635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线性相关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——Pearson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相关系数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定义：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两个变量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X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、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Y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之间的协方差和</a:t>
            </a:r>
            <a:r>
              <a:rPr lang="zh-CN" altLang="en-US" sz="20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标准差的比值 </a:t>
            </a:r>
            <a:endParaRPr kumimoji="1" lang="en-US" altLang="zh-CN" sz="2000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669859"/>
            <a:ext cx="4520221" cy="32354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509" y="3515008"/>
            <a:ext cx="4411071" cy="3020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509" y="2695617"/>
            <a:ext cx="5295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相关系数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663992"/>
            <a:ext cx="106359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等级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相关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斯皮尔曼相关系数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斯皮尔曼等级相关系数用来估计两个变量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X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Y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之间的相关性，其中变量间的相关性可以使用单调函数来描述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。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斯皮尔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曼等级相关系数使用范围广泛，只要两个变量的观测值成对出现、可排序就行。</a:t>
            </a:r>
            <a:endParaRPr kumimoji="1" lang="en-US" altLang="zh-CN" sz="2000" dirty="0" smtClean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9729" y="3093814"/>
            <a:ext cx="34189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</a:rPr>
              <a:t>以下是一个计算集合中元素排行的例子（仅适用于斯皮尔曼等级相关系数的计算）</a:t>
            </a:r>
            <a:endParaRPr kumimoji="1"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3791352"/>
            <a:ext cx="6257125" cy="24226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927" y="3791352"/>
            <a:ext cx="2200649" cy="28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相关系数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663992"/>
            <a:ext cx="1063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等级</a:t>
            </a:r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相关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斯皮尔曼相关系数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619" y="2888911"/>
            <a:ext cx="3695700" cy="2438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29" y="2891476"/>
            <a:ext cx="3321580" cy="19964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535" y="2555279"/>
            <a:ext cx="3013857" cy="33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热力图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828183" y="1313038"/>
            <a:ext cx="463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热力图</a:t>
            </a: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——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对绘制相关系数矩阵绘制热力图，观察变量间相关性强弱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72" y="1385082"/>
            <a:ext cx="5178595" cy="14917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2986829"/>
            <a:ext cx="5229020" cy="38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 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连续变量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相关性与因果性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44439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如果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相关，有至少五种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可能性：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导致</a:t>
            </a: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导致</a:t>
            </a: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C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导致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和</a:t>
            </a: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B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互为因果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小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样本引起的巧合</a:t>
            </a:r>
            <a:b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</a:b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/>
            </a:r>
            <a:b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</a:br>
            <a:endParaRPr kumimoji="1" lang="en-US" altLang="zh-CN" sz="20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8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相关性与因果性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小样本引起的巧合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1587620"/>
            <a:ext cx="9525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参考资料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9377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课程推荐好⽤的新包及几篇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实用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EDA</a:t>
            </a: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案例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用于</a:t>
            </a: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探索缺失值和变量量相关性等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github.com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ResidentMario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missingno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用于</a:t>
            </a: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快速可视化诊断整个数据集的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质量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github.com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/pandas-profiling/pandas-profiling 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各种连续变量量分布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的探查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:http://</a:t>
            </a:r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seaborn.pydata.org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/tutorial/</a:t>
            </a:r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distributions.html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4.Kaggle 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Extensive 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EDA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方法示例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1:https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://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www.kaggle.com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kabure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/lending-club-extensive-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eda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solidFill>
                <a:schemeClr val="tx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5.Kaggle 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Extensive EDA⽅</a:t>
            </a: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示例例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 </a:t>
            </a:r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Byplotly:https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://</a:t>
            </a:r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www.kaggle.com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shivamb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/homecreditrisk-extensive-eda-baseline-0-772</a:t>
            </a:r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2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实践项目，请大家打开电脑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463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探</a:t>
            </a:r>
            <a:r>
              <a:rPr kumimoji="1"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究影响拼车乘客留存率的因素</a:t>
            </a:r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99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zh-CN" altLang="en-US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致谢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9377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3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感谢谢梁、李伟健老师</a:t>
            </a:r>
            <a:r>
              <a:rPr kumimoji="1" lang="zh-CN" altLang="en-US" dirty="0" smtClean="0">
                <a:solidFill>
                  <a:schemeClr val="accent3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给我机会做这次分享</a:t>
            </a:r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solidFill>
                  <a:schemeClr val="accent3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感谢滴滴学院的谭茜、刘胜红老师指导培训技巧</a:t>
            </a:r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solidFill>
                  <a:schemeClr val="accent3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感谢刘未名、胡仲旻帮我调代码</a:t>
            </a:r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solidFill>
                  <a:schemeClr val="accent3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感谢徐鸿雁听我练习讲解</a:t>
            </a:r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chemeClr val="accent3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60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PTER 1"/>
          <p:cNvSpPr>
            <a:spLocks noGrp="1"/>
          </p:cNvSpPr>
          <p:nvPr/>
        </p:nvSpPr>
        <p:spPr>
          <a:xfrm>
            <a:off x="4151765" y="2899457"/>
            <a:ext cx="105960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45719" rIns="45719" anchor="ctr">
            <a:normAutofit lnSpcReduction="1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70" baseline="0">
                <a:ln>
                  <a:noFill/>
                </a:ln>
                <a:solidFill>
                  <a:schemeClr val="accent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r>
              <a:rPr dirty="0">
                <a:solidFill>
                  <a:srgbClr val="3EA2DE"/>
                </a:solidFill>
              </a:rPr>
              <a:t>CHAPTER 1</a:t>
            </a:r>
          </a:p>
        </p:txBody>
      </p:sp>
      <p:sp>
        <p:nvSpPr>
          <p:cNvPr id="8" name="人工智能章节"/>
          <p:cNvSpPr>
            <a:spLocks noGrp="1"/>
          </p:cNvSpPr>
          <p:nvPr/>
        </p:nvSpPr>
        <p:spPr>
          <a:xfrm>
            <a:off x="2176918" y="2828564"/>
            <a:ext cx="7549988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1pPr>
            <a:lvl2pPr marL="800100" marR="0" indent="-3429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2pPr>
            <a:lvl3pPr marL="1325879" marR="0" indent="-411479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3pPr>
            <a:lvl4pPr marL="1828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4pPr>
            <a:lvl5pPr marL="22860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5pPr>
            <a:lvl6pPr marL="27432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6pPr>
            <a:lvl7pPr marL="32004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7pPr>
            <a:lvl8pPr marL="36576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8pPr>
            <a:lvl9pPr marL="4114800" marR="0" indent="-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107" baseline="0">
                <a:ln>
                  <a:noFill/>
                </a:ln>
                <a:solidFill>
                  <a:srgbClr val="535353"/>
                </a:solidFill>
                <a:uFillTx/>
                <a:latin typeface="+mj-lt"/>
                <a:ea typeface="+mj-ea"/>
                <a:cs typeface="+mj-cs"/>
                <a:sym typeface="PingFang SC Regular"/>
              </a:defRPr>
            </a:lvl9pPr>
          </a:lstStyle>
          <a:p>
            <a:r>
              <a:rPr lang="zh-CN" altLang="en-US" dirty="0" smtClean="0">
                <a:solidFill>
                  <a:srgbClr val="0069B0"/>
                </a:solidFill>
              </a:rPr>
              <a:t>第一</a:t>
            </a:r>
            <a:r>
              <a:rPr dirty="0" smtClean="0">
                <a:solidFill>
                  <a:srgbClr val="0069B0"/>
                </a:solidFill>
              </a:rPr>
              <a:t>章节</a:t>
            </a:r>
            <a:r>
              <a:rPr lang="zh-CN" altLang="en-US" dirty="0" smtClean="0">
                <a:solidFill>
                  <a:srgbClr val="0069B0"/>
                </a:solidFill>
              </a:rPr>
              <a:t> </a:t>
            </a: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探查</a:t>
            </a: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数据质量和数据类型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整合&amp;多元化"/>
          <p:cNvSpPr/>
          <p:nvPr/>
        </p:nvSpPr>
        <p:spPr>
          <a:xfrm>
            <a:off x="4603998" y="2813512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验证有无缺失值、缺失值处理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0" name="规模＋用户体验"/>
          <p:cNvSpPr/>
          <p:nvPr/>
        </p:nvSpPr>
        <p:spPr>
          <a:xfrm>
            <a:off x="4603998" y="2124742"/>
            <a:ext cx="39195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sz="1600" dirty="0">
                <a:solidFill>
                  <a:srgbClr val="3EA2DE"/>
                </a:solidFill>
                <a:latin typeface="PingFang SC Light" charset="-122"/>
                <a:ea typeface="PingFang SC Light" charset="-122"/>
                <a:cs typeface="PingFang SC Light" charset="-122"/>
              </a:rPr>
              <a:t>规模＋用户体验</a:t>
            </a:r>
          </a:p>
        </p:txBody>
      </p:sp>
      <p:sp>
        <p:nvSpPr>
          <p:cNvPr id="23" name="圆形"/>
          <p:cNvSpPr/>
          <p:nvPr/>
        </p:nvSpPr>
        <p:spPr>
          <a:xfrm>
            <a:off x="3930808" y="1696269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4" name="01"/>
          <p:cNvSpPr/>
          <p:nvPr/>
        </p:nvSpPr>
        <p:spPr>
          <a:xfrm>
            <a:off x="3818412" y="1683984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5" name="圆形"/>
          <p:cNvSpPr/>
          <p:nvPr/>
        </p:nvSpPr>
        <p:spPr>
          <a:xfrm>
            <a:off x="3936952" y="2994646"/>
            <a:ext cx="473274" cy="473273"/>
          </a:xfrm>
          <a:prstGeom prst="ellipse">
            <a:avLst/>
          </a:prstGeom>
          <a:solidFill>
            <a:srgbClr val="0069B0"/>
          </a:solidFill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  <a:defRPr sz="2300">
                <a:solidFill>
                  <a:srgbClr val="FC9153"/>
                </a:solidFill>
                <a:latin typeface="PingFang HK Regular"/>
                <a:ea typeface="PingFang HK Regular"/>
                <a:cs typeface="PingFang HK Regular"/>
                <a:sym typeface="PingFang HK Regular"/>
              </a:defRPr>
            </a:pPr>
            <a:endParaRPr/>
          </a:p>
        </p:txBody>
      </p:sp>
      <p:sp>
        <p:nvSpPr>
          <p:cNvPr id="26" name="02"/>
          <p:cNvSpPr/>
          <p:nvPr/>
        </p:nvSpPr>
        <p:spPr>
          <a:xfrm>
            <a:off x="4003720" y="2978968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8" name="03"/>
          <p:cNvSpPr/>
          <p:nvPr/>
        </p:nvSpPr>
        <p:spPr>
          <a:xfrm>
            <a:off x="3792328" y="4328391"/>
            <a:ext cx="71330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0" name="整合&amp;多元化"/>
          <p:cNvSpPr/>
          <p:nvPr/>
        </p:nvSpPr>
        <p:spPr>
          <a:xfrm>
            <a:off x="4603998" y="1450663"/>
            <a:ext cx="391953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45719" rIns="45719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 sz="3600" spc="107">
                <a:solidFill>
                  <a:srgbClr val="535353"/>
                </a:solidFill>
              </a:defRPr>
            </a:pPr>
            <a:r>
              <a:rPr kumimoji="1" lang="zh-CN" altLang="en-US" dirty="0">
                <a:solidFill>
                  <a:srgbClr val="0070C0"/>
                </a:solidFill>
                <a:latin typeface="+mn-ea"/>
              </a:rPr>
              <a:t>查看数据类型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基础数据结构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数据框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dirty="0" err="1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DataFrame</a:t>
            </a:r>
            <a:r>
              <a:rPr lang="en-US" altLang="zh-CN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1036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DataFrame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是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Pandas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中的一个表结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构，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包括三部分信息，表头（列的名称），表的内容（二维矩阵），索引（每行一个唯一的标记）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92" y="2791573"/>
            <a:ext cx="4667934" cy="32374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785" y="2750293"/>
            <a:ext cx="4895087" cy="39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基础数据类型、基础操作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87620"/>
            <a:ext cx="31907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</a:rPr>
              <a:t>数据类型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分类数据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性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别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专兼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职司机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乘客购买力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lvl="1"/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lvl="1"/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数值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型数据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可运算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)</a:t>
            </a:r>
            <a:endParaRPr kumimoji="1" lang="en-US" altLang="zh-CN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年龄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司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机在线时长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应答率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3593559" y="1587620"/>
            <a:ext cx="46781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</a:rPr>
              <a:t>简单代码实现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查看一个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各列的数据类型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df.head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df.info()---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展示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的整体状况，多少列、列的属性、是否有空值等</a:t>
            </a: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数</a:t>
            </a:r>
            <a:r>
              <a:rPr kumimoji="1" lang="zh-CN" altLang="en-US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据类型转化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df.astype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()</a:t>
            </a:r>
          </a:p>
          <a:p>
            <a:pPr lvl="1"/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[‘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Pclass2’]=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[‘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Pclass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’].</a:t>
            </a:r>
            <a:r>
              <a:rPr kumimoji="1" lang="en-US" altLang="zh-CN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astype</a:t>
            </a:r>
            <a:r>
              <a:rPr kumimoji="1" lang="en-US" altLang="zh-CN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(‘category’)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236" y="1657730"/>
            <a:ext cx="32004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你不知道的滴滴大数据（分类图文数据）"/>
          <p:cNvSpPr/>
          <p:nvPr/>
        </p:nvSpPr>
        <p:spPr>
          <a:xfrm>
            <a:off x="699729" y="741816"/>
            <a:ext cx="8661144" cy="533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>
              <a:spcBef>
                <a:spcPts val="0"/>
              </a:spcBef>
              <a:defRPr sz="1600" spc="128">
                <a:solidFill>
                  <a:schemeClr val="accent3">
                    <a:lumOff val="-12941"/>
                  </a:schemeClr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 lang="en-US" altLang="zh-CN" sz="2000" dirty="0" smtClean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 </a:t>
            </a:r>
            <a:r>
              <a:rPr lang="zh-CN" altLang="en-US" sz="2000" dirty="0">
                <a:solidFill>
                  <a:srgbClr val="0069B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缺失值判断</a:t>
            </a:r>
            <a:endParaRPr sz="2000" dirty="0">
              <a:solidFill>
                <a:srgbClr val="0069B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46327" y="202166"/>
            <a:ext cx="1246909" cy="1385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69" y="-61071"/>
            <a:ext cx="3520974" cy="1911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99729" y="1515523"/>
            <a:ext cx="4329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df.info()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979E81E-1CD6-4F43-9646-39D326113D2F}"/>
              </a:ext>
            </a:extLst>
          </p:cNvPr>
          <p:cNvSpPr txBox="1"/>
          <p:nvPr/>
        </p:nvSpPr>
        <p:spPr>
          <a:xfrm>
            <a:off x="6867841" y="1335919"/>
            <a:ext cx="4329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2</a:t>
            </a:r>
            <a:r>
              <a:rPr kumimoji="1"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. </a:t>
            </a:r>
            <a:r>
              <a:rPr kumimoji="1" lang="en-US" altLang="zh-CN" sz="2000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df.isna</a:t>
            </a:r>
            <a:r>
              <a:rPr kumimoji="1" lang="en-US" altLang="zh-CN" sz="2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().sum()</a:t>
            </a: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  <a:p>
            <a:endParaRPr kumimoji="1" lang="en-US" altLang="zh-CN" sz="2000" dirty="0" smtClean="0">
              <a:solidFill>
                <a:schemeClr val="accent3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9" y="2678225"/>
            <a:ext cx="5207000" cy="223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850" y="1896024"/>
            <a:ext cx="3745124" cy="2757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850" y="5034298"/>
            <a:ext cx="2044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</TotalTime>
  <Words>2027</Words>
  <Application>Microsoft Macintosh PowerPoint</Application>
  <PresentationFormat>宽屏</PresentationFormat>
  <Paragraphs>336</Paragraphs>
  <Slides>49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Calibri</vt:lpstr>
      <vt:lpstr>DengXian</vt:lpstr>
      <vt:lpstr>DengXian Light</vt:lpstr>
      <vt:lpstr>Microsoft YaHei</vt:lpstr>
      <vt:lpstr>PingFang HK Regular</vt:lpstr>
      <vt:lpstr>PingFang SC Light</vt:lpstr>
      <vt:lpstr>PingFang SC Regular</vt:lpstr>
      <vt:lpstr>等线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43</cp:revision>
  <dcterms:created xsi:type="dcterms:W3CDTF">2018-02-24T08:00:42Z</dcterms:created>
  <dcterms:modified xsi:type="dcterms:W3CDTF">2019-03-20T13:15:29Z</dcterms:modified>
</cp:coreProperties>
</file>